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57" r:id="rId4"/>
    <p:sldId id="258" r:id="rId5"/>
    <p:sldId id="259" r:id="rId6"/>
    <p:sldId id="261" r:id="rId7"/>
    <p:sldId id="262" r:id="rId8"/>
    <p:sldId id="264" r:id="rId9"/>
    <p:sldId id="263" r:id="rId10"/>
    <p:sldId id="265" r:id="rId11"/>
    <p:sldId id="266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284" y="-7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BDD84-F51B-4E5B-9032-0DF03479601C}" type="datetimeFigureOut">
              <a:rPr lang="ru-RU" smtClean="0"/>
              <a:t>02.03.2018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9CA87-CFB2-442D-A6F7-D36E2E9299FE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BDD84-F51B-4E5B-9032-0DF03479601C}" type="datetimeFigureOut">
              <a:rPr lang="ru-RU" smtClean="0"/>
              <a:t>02.03.2018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9CA87-CFB2-442D-A6F7-D36E2E9299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BDD84-F51B-4E5B-9032-0DF03479601C}" type="datetimeFigureOut">
              <a:rPr lang="ru-RU" smtClean="0"/>
              <a:t>02.03.2018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9CA87-CFB2-442D-A6F7-D36E2E9299FE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BDD84-F51B-4E5B-9032-0DF03479601C}" type="datetimeFigureOut">
              <a:rPr lang="ru-RU" smtClean="0"/>
              <a:t>02.03.2018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9CA87-CFB2-442D-A6F7-D36E2E9299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BDD84-F51B-4E5B-9032-0DF03479601C}" type="datetimeFigureOut">
              <a:rPr lang="ru-RU" smtClean="0"/>
              <a:t>02.03.2018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9CA87-CFB2-442D-A6F7-D36E2E9299FE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BDD84-F51B-4E5B-9032-0DF03479601C}" type="datetimeFigureOut">
              <a:rPr lang="ru-RU" smtClean="0"/>
              <a:t>02.03.2018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9CA87-CFB2-442D-A6F7-D36E2E9299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BDD84-F51B-4E5B-9032-0DF03479601C}" type="datetimeFigureOut">
              <a:rPr lang="ru-RU" smtClean="0"/>
              <a:t>02.03.2018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9CA87-CFB2-442D-A6F7-D36E2E9299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BDD84-F51B-4E5B-9032-0DF03479601C}" type="datetimeFigureOut">
              <a:rPr lang="ru-RU" smtClean="0"/>
              <a:t>02.03.2018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9CA87-CFB2-442D-A6F7-D36E2E9299FE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BDD84-F51B-4E5B-9032-0DF03479601C}" type="datetimeFigureOut">
              <a:rPr lang="ru-RU" smtClean="0"/>
              <a:t>02.03.2018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9CA87-CFB2-442D-A6F7-D36E2E9299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BDD84-F51B-4E5B-9032-0DF03479601C}" type="datetimeFigureOut">
              <a:rPr lang="ru-RU" smtClean="0"/>
              <a:t>02.03.2018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9CA87-CFB2-442D-A6F7-D36E2E9299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BDD84-F51B-4E5B-9032-0DF03479601C}" type="datetimeFigureOut">
              <a:rPr lang="ru-RU" smtClean="0"/>
              <a:t>02.03.2018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9CA87-CFB2-442D-A6F7-D36E2E9299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B4EBDD84-F51B-4E5B-9032-0DF03479601C}" type="datetimeFigureOut">
              <a:rPr lang="ru-RU" smtClean="0"/>
              <a:t>02.03.2018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72B9CA87-CFB2-442D-A6F7-D36E2E9299F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692697"/>
            <a:ext cx="7848600" cy="2664296"/>
          </a:xfrm>
        </p:spPr>
        <p:txBody>
          <a:bodyPr/>
          <a:lstStyle/>
          <a:p>
            <a:r>
              <a:rPr lang="ru-RU" sz="3000" dirty="0" smtClean="0"/>
              <a:t>Организация проведения лабораторных работ с использованием программы виртуального моделирования </a:t>
            </a:r>
            <a:r>
              <a:rPr lang="en-US" sz="3000" dirty="0" err="1" smtClean="0"/>
              <a:t>Multisim</a:t>
            </a:r>
            <a:endParaRPr lang="ru-RU" sz="3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3933056"/>
            <a:ext cx="6400800" cy="1291952"/>
          </a:xfrm>
        </p:spPr>
        <p:txBody>
          <a:bodyPr/>
          <a:lstStyle/>
          <a:p>
            <a:r>
              <a:rPr lang="ru-RU" dirty="0" err="1" smtClean="0"/>
              <a:t>Кривецкий</a:t>
            </a:r>
            <a:r>
              <a:rPr lang="ru-RU" dirty="0" smtClean="0"/>
              <a:t> В.В. </a:t>
            </a:r>
          </a:p>
          <a:p>
            <a:r>
              <a:rPr lang="ru-RU" dirty="0" smtClean="0"/>
              <a:t>Филиал </a:t>
            </a:r>
            <a:r>
              <a:rPr lang="ru-RU" dirty="0" err="1" smtClean="0"/>
              <a:t>БрГТУ</a:t>
            </a:r>
            <a:r>
              <a:rPr lang="ru-RU" dirty="0" smtClean="0"/>
              <a:t> </a:t>
            </a:r>
            <a:r>
              <a:rPr lang="ru-RU" dirty="0" err="1" smtClean="0"/>
              <a:t>Пинский</a:t>
            </a:r>
            <a:r>
              <a:rPr lang="ru-RU" dirty="0" smtClean="0"/>
              <a:t> индустриально-педагогический колледж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49840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916832"/>
            <a:ext cx="8229600" cy="2535560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ru-RU" sz="2000" dirty="0"/>
              <a:t>Суть лабораторной работы скрыта в ее названии. Она подразумевает проведение и анализ определенного исследования, результаты которого получены опытным путем в специально оборудованном помещении – лаборатории. Исходя из сущности проведения таких работ, лабораторный практикум определяет целью лабораторной работы глубокое изучение учащимися различных явлений и законов.</a:t>
            </a:r>
          </a:p>
        </p:txBody>
      </p:sp>
    </p:spTree>
    <p:extLst>
      <p:ext uri="{BB962C8B-B14F-4D97-AF65-F5344CB8AC3E}">
        <p14:creationId xmlns:p14="http://schemas.microsoft.com/office/powerpoint/2010/main" val="1063167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908720"/>
            <a:ext cx="8229600" cy="735360"/>
          </a:xfrm>
        </p:spPr>
        <p:txBody>
          <a:bodyPr>
            <a:normAutofit/>
          </a:bodyPr>
          <a:lstStyle/>
          <a:p>
            <a:r>
              <a:rPr lang="ru-RU" sz="2400" dirty="0" smtClean="0"/>
              <a:t>Цели</a:t>
            </a:r>
            <a:endParaRPr lang="ru-RU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611560" y="1772816"/>
            <a:ext cx="8208912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ru-RU" sz="2000" dirty="0" smtClean="0"/>
              <a:t>- </a:t>
            </a:r>
            <a:r>
              <a:rPr lang="ru-RU" sz="2000" dirty="0"/>
              <a:t>изучение учащимися определенного явления, программы, методики на практике;</a:t>
            </a:r>
          </a:p>
          <a:p>
            <a:pPr>
              <a:lnSpc>
                <a:spcPct val="120000"/>
              </a:lnSpc>
            </a:pPr>
            <a:r>
              <a:rPr lang="ru-RU" sz="2000" dirty="0" smtClean="0"/>
              <a:t>- ознакомление </a:t>
            </a:r>
            <a:r>
              <a:rPr lang="ru-RU" sz="2000" dirty="0"/>
              <a:t>с приемами проведения измерений и правилами обработки информации;</a:t>
            </a:r>
          </a:p>
          <a:p>
            <a:pPr>
              <a:lnSpc>
                <a:spcPct val="120000"/>
              </a:lnSpc>
            </a:pPr>
            <a:r>
              <a:rPr lang="ru-RU" sz="2000" dirty="0" smtClean="0"/>
              <a:t>- выявление </a:t>
            </a:r>
            <a:r>
              <a:rPr lang="ru-RU" sz="2000" dirty="0"/>
              <a:t>отклонений фактического и опытного образцов;</a:t>
            </a:r>
          </a:p>
          <a:p>
            <a:pPr>
              <a:lnSpc>
                <a:spcPct val="120000"/>
              </a:lnSpc>
            </a:pPr>
            <a:r>
              <a:rPr lang="ru-RU" sz="2000" dirty="0" smtClean="0"/>
              <a:t>- выявление </a:t>
            </a:r>
            <a:r>
              <a:rPr lang="ru-RU" sz="2000" dirty="0"/>
              <a:t>причин данных отклонений;</a:t>
            </a:r>
          </a:p>
          <a:p>
            <a:pPr>
              <a:lnSpc>
                <a:spcPct val="120000"/>
              </a:lnSpc>
            </a:pPr>
            <a:r>
              <a:rPr lang="ru-RU" sz="2000" dirty="0" smtClean="0"/>
              <a:t>- написание </a:t>
            </a:r>
            <a:r>
              <a:rPr lang="ru-RU" sz="2000" dirty="0"/>
              <a:t>выводов, содержащих рекомендации по принятию соответствующих решений, анализ полученных результатов.</a:t>
            </a:r>
          </a:p>
          <a:p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00083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5559896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ru-RU" sz="2000" dirty="0"/>
              <a:t>Используя программный пакет </a:t>
            </a:r>
            <a:r>
              <a:rPr lang="ru-RU" sz="2000" dirty="0" err="1"/>
              <a:t>Multisim</a:t>
            </a:r>
            <a:r>
              <a:rPr lang="ru-RU" sz="2000" dirty="0"/>
              <a:t>, </a:t>
            </a:r>
            <a:r>
              <a:rPr lang="ru-RU" sz="2000" dirty="0" smtClean="0"/>
              <a:t>мной разработаны виртуальные </a:t>
            </a:r>
            <a:r>
              <a:rPr lang="ru-RU" sz="2000" dirty="0"/>
              <a:t>лабораторные работы </a:t>
            </a:r>
            <a:r>
              <a:rPr lang="ru-RU" sz="2000" dirty="0" smtClean="0"/>
              <a:t>по дисциплине «Основы электроники и микропроцессорной </a:t>
            </a:r>
            <a:r>
              <a:rPr lang="ru-RU" sz="2000" dirty="0" smtClean="0"/>
              <a:t>техники» </a:t>
            </a:r>
            <a:r>
              <a:rPr lang="ru-RU" sz="2000" dirty="0" smtClean="0"/>
              <a:t>на </a:t>
            </a:r>
            <a:r>
              <a:rPr lang="ru-RU" sz="2000" dirty="0"/>
              <a:t>темы: исследование </a:t>
            </a:r>
            <a:r>
              <a:rPr lang="ru-RU" sz="2000" dirty="0" smtClean="0"/>
              <a:t> </a:t>
            </a:r>
            <a:r>
              <a:rPr lang="ru-RU" sz="2000" dirty="0"/>
              <a:t>полупроводниковых </a:t>
            </a:r>
            <a:r>
              <a:rPr lang="ru-RU" sz="2000" dirty="0" smtClean="0"/>
              <a:t>диодов, </a:t>
            </a:r>
            <a:r>
              <a:rPr lang="ru-RU" sz="2000" dirty="0"/>
              <a:t>исследование биполярного </a:t>
            </a:r>
            <a:r>
              <a:rPr lang="ru-RU" sz="2000" dirty="0" smtClean="0"/>
              <a:t>и полевого транзисторов, </a:t>
            </a:r>
            <a:r>
              <a:rPr lang="ru-RU" sz="2000" dirty="0"/>
              <a:t>и</a:t>
            </a:r>
            <a:r>
              <a:rPr lang="ru-RU" sz="2000" dirty="0" smtClean="0"/>
              <a:t>сследование тиристора, исследование </a:t>
            </a:r>
            <a:r>
              <a:rPr lang="ru-RU" sz="2000" dirty="0"/>
              <a:t>однофазных выпрямителей и сглаживающих </a:t>
            </a:r>
            <a:r>
              <a:rPr lang="ru-RU" sz="2000" dirty="0" smtClean="0"/>
              <a:t>фильтров, </a:t>
            </a:r>
            <a:r>
              <a:rPr lang="ru-RU" sz="2000" dirty="0"/>
              <a:t>и</a:t>
            </a:r>
            <a:r>
              <a:rPr lang="ru-RU" sz="2000" dirty="0" smtClean="0"/>
              <a:t>сследование </a:t>
            </a:r>
            <a:r>
              <a:rPr lang="ru-RU" sz="2000" dirty="0"/>
              <a:t>многокаскадного усилителя с обратной </a:t>
            </a:r>
            <a:r>
              <a:rPr lang="ru-RU" sz="2000" dirty="0" smtClean="0"/>
              <a:t>связью, </a:t>
            </a:r>
            <a:r>
              <a:rPr lang="ru-RU" sz="2000" dirty="0"/>
              <a:t>и</a:t>
            </a:r>
            <a:r>
              <a:rPr lang="ru-RU" sz="2000" dirty="0" smtClean="0"/>
              <a:t>сследование  </a:t>
            </a:r>
            <a:r>
              <a:rPr lang="ru-RU" sz="2000" dirty="0"/>
              <a:t>LC и </a:t>
            </a:r>
            <a:r>
              <a:rPr lang="ru-RU" sz="2000" dirty="0" smtClean="0"/>
              <a:t>RC-генератора, </a:t>
            </a:r>
            <a:r>
              <a:rPr lang="ru-RU" sz="2000" dirty="0"/>
              <a:t>и</a:t>
            </a:r>
            <a:r>
              <a:rPr lang="ru-RU" sz="2000" dirty="0" smtClean="0"/>
              <a:t>сследование </a:t>
            </a:r>
            <a:r>
              <a:rPr lang="ru-RU" sz="2000" dirty="0"/>
              <a:t>логических </a:t>
            </a:r>
            <a:r>
              <a:rPr lang="ru-RU" sz="2000" dirty="0" smtClean="0"/>
              <a:t>элементов, исследование триггеров, исследование </a:t>
            </a:r>
            <a:r>
              <a:rPr lang="ru-RU" sz="2000" dirty="0"/>
              <a:t>двоичного счетчика и </a:t>
            </a:r>
            <a:r>
              <a:rPr lang="ru-RU" sz="2000" dirty="0" smtClean="0"/>
              <a:t>дешифратора и другие.</a:t>
            </a:r>
            <a:br>
              <a:rPr lang="ru-RU" sz="2000" dirty="0" smtClean="0"/>
            </a:br>
            <a:r>
              <a:rPr lang="ru-RU" sz="2000" dirty="0" smtClean="0"/>
              <a:t>Основой проведения лабораторных работ является симуляция.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771943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412776"/>
            <a:ext cx="8229600" cy="3600400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ru-RU" sz="200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Симуляция</a:t>
            </a:r>
            <a:r>
              <a:rPr lang="ru-RU" sz="2000" dirty="0"/>
              <a:t> </a:t>
            </a:r>
            <a:r>
              <a:rPr lang="ru-RU" sz="2000" dirty="0" smtClean="0"/>
              <a:t> —  это </a:t>
            </a:r>
            <a:r>
              <a:rPr lang="ru-RU" sz="2000" dirty="0"/>
              <a:t>математический метод эмуляции поведения схемы. С помощью симуляции </a:t>
            </a:r>
            <a:r>
              <a:rPr lang="ru-RU" sz="2000" dirty="0" smtClean="0"/>
              <a:t>можно </a:t>
            </a:r>
            <a:r>
              <a:rPr lang="ru-RU" sz="2000" dirty="0"/>
              <a:t>определить многие свойства схемы без физической сборки схемы или использования реальных приборов. Хотя </a:t>
            </a:r>
            <a:r>
              <a:rPr lang="ru-RU" sz="2000" dirty="0" err="1"/>
              <a:t>Multisim</a:t>
            </a:r>
            <a:r>
              <a:rPr lang="ru-RU" sz="2000" dirty="0"/>
              <a:t> </a:t>
            </a:r>
            <a:r>
              <a:rPr lang="ru-RU" sz="2000" dirty="0" smtClean="0"/>
              <a:t> делает </a:t>
            </a:r>
            <a:r>
              <a:rPr lang="ru-RU" sz="2000" dirty="0"/>
              <a:t>симуляцию интуитивно простой, технология, поддерживающая скорость и точность симуляции, как и простоту использования, достаточно сложна</a:t>
            </a:r>
            <a:r>
              <a:rPr lang="ru-RU" sz="2000" dirty="0" smtClean="0"/>
              <a:t>. </a:t>
            </a:r>
            <a:br>
              <a:rPr lang="ru-RU" sz="2000" dirty="0" smtClean="0"/>
            </a:br>
            <a:r>
              <a:rPr lang="ru-RU" sz="2000" dirty="0" smtClean="0"/>
              <a:t>Для </a:t>
            </a:r>
            <a:r>
              <a:rPr lang="ru-RU" sz="2000" dirty="0"/>
              <a:t>просмотра результатов </a:t>
            </a:r>
            <a:r>
              <a:rPr lang="ru-RU" sz="2000" dirty="0" smtClean="0"/>
              <a:t>симуляции нужно </a:t>
            </a:r>
            <a:r>
              <a:rPr lang="ru-RU" sz="2000" dirty="0"/>
              <a:t>использовать либо виртуальный прибор, либо запустить анализ для отображения вывода симуляции. Этот вывод будет включать комбинированные результаты всех моделирующих машин </a:t>
            </a:r>
            <a:r>
              <a:rPr lang="ru-RU" sz="2000" dirty="0" err="1"/>
              <a:t>Multisim</a:t>
            </a:r>
            <a:r>
              <a:rPr lang="ru-RU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17396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99060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ru-RU" sz="2000" dirty="0"/>
              <a:t>Интерфейс </a:t>
            </a:r>
            <a:r>
              <a:rPr lang="ru-RU" sz="2000" dirty="0" smtClean="0"/>
              <a:t>пользователя </a:t>
            </a:r>
            <a:r>
              <a:rPr lang="en-US" sz="2000" dirty="0" err="1" smtClean="0"/>
              <a:t>Multisim</a:t>
            </a:r>
            <a:r>
              <a:rPr lang="en-US" sz="2000" dirty="0" smtClean="0"/>
              <a:t> </a:t>
            </a:r>
            <a:r>
              <a:rPr lang="ru-RU" sz="2000" dirty="0" smtClean="0"/>
              <a:t>состоит </a:t>
            </a:r>
            <a:r>
              <a:rPr lang="ru-RU" sz="2000" dirty="0"/>
              <a:t>из нескольких основных элементов, которые </a:t>
            </a:r>
            <a:r>
              <a:rPr lang="ru-RU" sz="2000" dirty="0" smtClean="0"/>
              <a:t>представлены на рисунке</a:t>
            </a:r>
            <a:endParaRPr lang="ru-RU" sz="2000" dirty="0"/>
          </a:p>
        </p:txBody>
      </p:sp>
      <p:pic>
        <p:nvPicPr>
          <p:cNvPr id="3076" name="Picture 4" descr="Интерфейс программы multisim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62"/>
          <a:stretch/>
        </p:blipFill>
        <p:spPr bwMode="auto">
          <a:xfrm>
            <a:off x="899592" y="1412776"/>
            <a:ext cx="7668320" cy="5092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4118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60848"/>
            <a:ext cx="8229600" cy="1224136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ru-RU" sz="2000" dirty="0" smtClean="0"/>
              <a:t>Рассмотрим </a:t>
            </a:r>
            <a:r>
              <a:rPr lang="ru-RU" sz="2000" dirty="0"/>
              <a:t>пример виртуальной лабораторной работы по </a:t>
            </a:r>
            <a:r>
              <a:rPr lang="ru-RU" sz="2000" dirty="0" smtClean="0"/>
              <a:t>«Основам электроники и микропроцессорной техники» </a:t>
            </a:r>
            <a:r>
              <a:rPr lang="ru-RU" sz="2000" dirty="0"/>
              <a:t>на </a:t>
            </a:r>
            <a:r>
              <a:rPr lang="ru-RU" sz="2000" dirty="0" smtClean="0"/>
              <a:t>тему:</a:t>
            </a:r>
            <a:br>
              <a:rPr lang="ru-RU" sz="2000" dirty="0" smtClean="0"/>
            </a:br>
            <a:r>
              <a:rPr lang="ru-RU" sz="2000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«</a:t>
            </a:r>
            <a:r>
              <a:rPr lang="ru-RU" sz="200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Исследование однофазных выпрямителей и сглаживающих фильтров</a:t>
            </a:r>
            <a:r>
              <a:rPr lang="ru-RU" sz="2000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».</a:t>
            </a:r>
            <a:endParaRPr lang="ru-RU" sz="20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6623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5832648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ru-RU" sz="200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Цель работы: </a:t>
            </a:r>
            <a:r>
              <a:rPr lang="ru-RU" sz="2000" dirty="0" smtClean="0"/>
              <a:t>Исследовать однофазный выпрямитель </a:t>
            </a:r>
            <a:r>
              <a:rPr lang="ru-RU" sz="2000" dirty="0"/>
              <a:t>и </a:t>
            </a:r>
            <a:r>
              <a:rPr lang="ru-RU" sz="2000" dirty="0" smtClean="0"/>
              <a:t>сглаживающий фильтр (накопительная емкость); </a:t>
            </a:r>
            <a:r>
              <a:rPr lang="ru-RU" sz="2000" dirty="0"/>
              <a:t>влияние аварийных режимов выпрямителя на форму выпрямленного </a:t>
            </a:r>
            <a:r>
              <a:rPr lang="ru-RU" sz="2000" dirty="0" smtClean="0"/>
              <a:t>напряжения. </a:t>
            </a:r>
            <a:br>
              <a:rPr lang="ru-RU" sz="2000" dirty="0" smtClean="0"/>
            </a:br>
            <a:r>
              <a:rPr lang="ru-RU" sz="2000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Оборудование</a:t>
            </a:r>
            <a:r>
              <a:rPr lang="ru-RU" sz="200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:</a:t>
            </a:r>
            <a:r>
              <a:rPr lang="ru-RU" sz="2000" dirty="0"/>
              <a:t> </a:t>
            </a:r>
            <a:r>
              <a:rPr lang="ru-RU" sz="2000" dirty="0" smtClean="0"/>
              <a:t>ПЭВМ с ОС </a:t>
            </a:r>
            <a:r>
              <a:rPr lang="en-US" sz="2000" dirty="0" smtClean="0"/>
              <a:t>Windows XP</a:t>
            </a:r>
            <a:r>
              <a:rPr lang="ru-RU" sz="2000" dirty="0" smtClean="0"/>
              <a:t> </a:t>
            </a:r>
            <a:r>
              <a:rPr lang="ru-RU" sz="2000" dirty="0"/>
              <a:t>и выше.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Задание</a:t>
            </a:r>
            <a:r>
              <a:rPr lang="ru-RU" sz="200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:</a:t>
            </a:r>
            <a:r>
              <a:rPr lang="ru-RU" sz="2000" dirty="0"/>
              <a:t>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- собрать схему лабораторной установки; </a:t>
            </a:r>
            <a:br>
              <a:rPr lang="ru-RU" sz="2000" dirty="0" smtClean="0"/>
            </a:br>
            <a:r>
              <a:rPr lang="ru-RU" sz="2000" dirty="0" smtClean="0"/>
              <a:t>- задать </a:t>
            </a:r>
            <a:r>
              <a:rPr lang="ru-RU" sz="2000" dirty="0"/>
              <a:t>параметры время и напряжение на канале А и </a:t>
            </a:r>
            <a:r>
              <a:rPr lang="ru-RU" sz="2000" dirty="0" smtClean="0"/>
              <a:t>В виртуального осциллографа; </a:t>
            </a:r>
            <a:br>
              <a:rPr lang="ru-RU" sz="2000" dirty="0" smtClean="0"/>
            </a:br>
            <a:r>
              <a:rPr lang="ru-RU" sz="2000" dirty="0" smtClean="0"/>
              <a:t>- получить осциллограммы напряжений на входе и выходе выпрямителя </a:t>
            </a:r>
            <a:r>
              <a:rPr lang="ru-RU" sz="2000" dirty="0"/>
              <a:t>при разных характерах нагрузки</a:t>
            </a:r>
            <a:r>
              <a:rPr lang="ru-RU" sz="2000" dirty="0" smtClean="0"/>
              <a:t>; </a:t>
            </a:r>
            <a:br>
              <a:rPr lang="ru-RU" sz="2000" dirty="0" smtClean="0"/>
            </a:br>
            <a:r>
              <a:rPr lang="ru-RU" sz="2000" dirty="0" smtClean="0"/>
              <a:t>- изменяя </a:t>
            </a:r>
            <a:r>
              <a:rPr lang="ru-RU" sz="2000" dirty="0"/>
              <a:t>ток нагрузки с помощью </a:t>
            </a:r>
            <a:r>
              <a:rPr lang="en-US" sz="2000" dirty="0"/>
              <a:t>R</a:t>
            </a:r>
            <a:r>
              <a:rPr lang="ru-RU" sz="2000" dirty="0"/>
              <a:t>н снять внешнюю характеристику </a:t>
            </a:r>
            <a:r>
              <a:rPr lang="ru-RU" sz="2000" dirty="0" smtClean="0"/>
              <a:t>    </a:t>
            </a:r>
            <a:r>
              <a:rPr lang="en-US" sz="2000" dirty="0" smtClean="0"/>
              <a:t>U</a:t>
            </a:r>
            <a:r>
              <a:rPr lang="ru-RU" sz="2000" dirty="0"/>
              <a:t>= </a:t>
            </a:r>
            <a:r>
              <a:rPr lang="en-US" sz="2000" dirty="0"/>
              <a:t>f</a:t>
            </a:r>
            <a:r>
              <a:rPr lang="ru-RU" sz="2000" dirty="0"/>
              <a:t>(</a:t>
            </a:r>
            <a:r>
              <a:rPr lang="en-US" sz="2000" dirty="0"/>
              <a:t>I</a:t>
            </a:r>
            <a:r>
              <a:rPr lang="ru-RU" sz="2000" dirty="0" smtClean="0"/>
              <a:t>) при разных характерах нагрузки; </a:t>
            </a:r>
            <a:br>
              <a:rPr lang="ru-RU" sz="2000" dirty="0" smtClean="0"/>
            </a:br>
            <a:r>
              <a:rPr lang="ru-RU" sz="2000" dirty="0" smtClean="0"/>
              <a:t>- исследовать </a:t>
            </a:r>
            <a:r>
              <a:rPr lang="ru-RU" sz="2000" dirty="0"/>
              <a:t>влияние аварийных режимов выпрямителя на форму выпрямленного напряжения при отключенном сглаживающем </a:t>
            </a:r>
            <a:r>
              <a:rPr lang="ru-RU" sz="2000" dirty="0" smtClean="0"/>
              <a:t>фильтре;</a:t>
            </a:r>
            <a:br>
              <a:rPr lang="ru-RU" sz="2000" dirty="0" smtClean="0"/>
            </a:br>
            <a:r>
              <a:rPr lang="ru-RU" sz="2000" dirty="0" smtClean="0"/>
              <a:t>- сравнить </a:t>
            </a:r>
            <a:r>
              <a:rPr lang="ru-RU" sz="2000" dirty="0"/>
              <a:t>полученные теоретические и практические данные;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- сделать </a:t>
            </a:r>
            <a:r>
              <a:rPr lang="ru-RU" sz="2000" dirty="0"/>
              <a:t>вывод.</a:t>
            </a:r>
          </a:p>
        </p:txBody>
      </p:sp>
    </p:spTree>
    <p:extLst>
      <p:ext uri="{BB962C8B-B14F-4D97-AF65-F5344CB8AC3E}">
        <p14:creationId xmlns:p14="http://schemas.microsoft.com/office/powerpoint/2010/main" val="1859775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052736"/>
            <a:ext cx="8229600" cy="4335760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ru-RU" sz="2000" dirty="0"/>
              <a:t>В среде моделирования электронных схем </a:t>
            </a:r>
            <a:r>
              <a:rPr lang="ru-RU" sz="2000" dirty="0" err="1"/>
              <a:t>Multisim</a:t>
            </a:r>
            <a:r>
              <a:rPr lang="ru-RU" sz="2000" dirty="0"/>
              <a:t> выполнена сборка и отладка электрической </a:t>
            </a:r>
            <a:r>
              <a:rPr lang="ru-RU" sz="2000" dirty="0" smtClean="0"/>
              <a:t>схемы. </a:t>
            </a:r>
            <a:r>
              <a:rPr lang="ru-RU" sz="2000" dirty="0"/>
              <a:t>Схема содержит </a:t>
            </a:r>
            <a:r>
              <a:rPr lang="ru-RU" sz="2000" dirty="0" smtClean="0"/>
              <a:t>: генератор переменного </a:t>
            </a:r>
            <a:r>
              <a:rPr lang="ru-RU" sz="2000" dirty="0"/>
              <a:t>тока V1, </a:t>
            </a:r>
            <a:r>
              <a:rPr lang="ru-RU" sz="2000" dirty="0" smtClean="0"/>
              <a:t>переключатели J1 и J2, диодную сборку </a:t>
            </a:r>
            <a:r>
              <a:rPr lang="en-US" sz="2000" dirty="0" smtClean="0"/>
              <a:t>D</a:t>
            </a:r>
            <a:r>
              <a:rPr lang="ru-RU" sz="2000" dirty="0" smtClean="0"/>
              <a:t>1</a:t>
            </a:r>
            <a:r>
              <a:rPr lang="en-US" sz="2000" dirty="0" smtClean="0"/>
              <a:t> (</a:t>
            </a:r>
            <a:r>
              <a:rPr lang="ru-RU" sz="2000" dirty="0" smtClean="0"/>
              <a:t>диодный мост), резисторы </a:t>
            </a:r>
            <a:r>
              <a:rPr lang="ru-RU" sz="2000" dirty="0"/>
              <a:t>R1 </a:t>
            </a:r>
            <a:r>
              <a:rPr lang="ru-RU" sz="2000" dirty="0" smtClean="0"/>
              <a:t>и </a:t>
            </a:r>
            <a:r>
              <a:rPr lang="en-US" sz="2000" dirty="0" smtClean="0"/>
              <a:t>R</a:t>
            </a:r>
            <a:r>
              <a:rPr lang="ru-RU" sz="2000" dirty="0" smtClean="0"/>
              <a:t>2, </a:t>
            </a:r>
            <a:r>
              <a:rPr lang="ru-RU" sz="2000" dirty="0"/>
              <a:t>конденсатор C1.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Используя </a:t>
            </a:r>
            <a:r>
              <a:rPr lang="ru-RU" sz="2000" dirty="0"/>
              <a:t>окно свойств для каждого элемента, были заданы параметры: генератор </a:t>
            </a:r>
            <a:r>
              <a:rPr lang="ru-RU" sz="2000" dirty="0" smtClean="0"/>
              <a:t>переменного </a:t>
            </a:r>
            <a:r>
              <a:rPr lang="ru-RU" sz="2000" dirty="0"/>
              <a:t>тока с напряжением </a:t>
            </a:r>
            <a:r>
              <a:rPr lang="ru-RU" sz="2000" dirty="0" smtClean="0"/>
              <a:t>20 </a:t>
            </a:r>
            <a:r>
              <a:rPr lang="ru-RU" sz="2000" dirty="0"/>
              <a:t>В</a:t>
            </a:r>
            <a:r>
              <a:rPr lang="ru-RU" sz="2000" dirty="0" smtClean="0"/>
              <a:t>, диодная сборка 3</a:t>
            </a:r>
            <a:r>
              <a:rPr lang="en-US" sz="2000" dirty="0" smtClean="0"/>
              <a:t>N259</a:t>
            </a:r>
            <a:r>
              <a:rPr lang="ru-RU" sz="2000" dirty="0" smtClean="0"/>
              <a:t>,  резисторы </a:t>
            </a:r>
            <a:r>
              <a:rPr lang="ru-RU" sz="2000" dirty="0"/>
              <a:t>с </a:t>
            </a:r>
            <a:r>
              <a:rPr lang="ru-RU" sz="2000" dirty="0" smtClean="0"/>
              <a:t>сопротивлением</a:t>
            </a:r>
            <a:r>
              <a:rPr lang="ru-RU" sz="2000" dirty="0"/>
              <a:t> R1= </a:t>
            </a:r>
            <a:r>
              <a:rPr lang="ru-RU" sz="2000" dirty="0" smtClean="0"/>
              <a:t>100Ом и R2= 1Ом, </a:t>
            </a:r>
            <a:r>
              <a:rPr lang="ru-RU" sz="2000" dirty="0"/>
              <a:t>конденсатор </a:t>
            </a:r>
            <a:r>
              <a:rPr lang="en-US" sz="2000" dirty="0" smtClean="0"/>
              <a:t>C1 </a:t>
            </a:r>
            <a:r>
              <a:rPr lang="ru-RU" sz="2000" dirty="0" smtClean="0"/>
              <a:t>с </a:t>
            </a:r>
            <a:r>
              <a:rPr lang="ru-RU" sz="2000" dirty="0"/>
              <a:t>емкостью </a:t>
            </a:r>
            <a:r>
              <a:rPr lang="ru-RU" sz="2000" dirty="0" smtClean="0"/>
              <a:t>270 </a:t>
            </a:r>
            <a:r>
              <a:rPr lang="ru-RU" sz="2000" dirty="0"/>
              <a:t>мкФ</a:t>
            </a:r>
            <a:r>
              <a:rPr lang="ru-RU" sz="2000" dirty="0" smtClean="0"/>
              <a:t>. Так же установлены и подключены измерительные приборы: </a:t>
            </a:r>
            <a:r>
              <a:rPr lang="en-US" sz="2000" dirty="0" smtClean="0"/>
              <a:t>U1 – </a:t>
            </a:r>
            <a:r>
              <a:rPr lang="ru-RU" sz="2000" dirty="0" smtClean="0"/>
              <a:t>вольтметр постоянного тока ,</a:t>
            </a:r>
            <a:r>
              <a:rPr lang="ru-RU" sz="2000" dirty="0"/>
              <a:t> с внутренним сопротивлением </a:t>
            </a:r>
            <a:r>
              <a:rPr lang="ru-RU" sz="2000" dirty="0" smtClean="0"/>
              <a:t>10МОм; </a:t>
            </a:r>
            <a:r>
              <a:rPr lang="en-US" sz="2000" dirty="0" smtClean="0"/>
              <a:t>U</a:t>
            </a:r>
            <a:r>
              <a:rPr lang="ru-RU" sz="2000" dirty="0" smtClean="0"/>
              <a:t>2 – амперметр постоянного тока </a:t>
            </a:r>
            <a:r>
              <a:rPr lang="ru-RU" sz="2000" dirty="0"/>
              <a:t>с внутренним сопротивлением </a:t>
            </a:r>
            <a:r>
              <a:rPr lang="ru-RU" sz="2000" dirty="0" smtClean="0"/>
              <a:t>1нОм; </a:t>
            </a:r>
            <a:r>
              <a:rPr lang="en-US" sz="2000" dirty="0" smtClean="0"/>
              <a:t>XSC1-</a:t>
            </a:r>
            <a:r>
              <a:rPr lang="ru-RU" sz="2000" dirty="0" smtClean="0"/>
              <a:t> двухканальный осциллограф.</a:t>
            </a:r>
            <a:br>
              <a:rPr lang="ru-RU" sz="2000" dirty="0" smtClean="0"/>
            </a:br>
            <a:r>
              <a:rPr lang="ru-RU" sz="2000" dirty="0" smtClean="0"/>
              <a:t>Виртуальная установка готова к симуляции.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594348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056" y="404664"/>
            <a:ext cx="8100392" cy="6480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12650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5760640"/>
          </a:xfrm>
        </p:spPr>
        <p:txBody>
          <a:bodyPr>
            <a:noAutofit/>
          </a:bodyPr>
          <a:lstStyle/>
          <a:p>
            <a:r>
              <a:rPr lang="ru-RU" sz="200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Осциллограф</a:t>
            </a:r>
            <a:r>
              <a:rPr lang="ru-RU" sz="2000" dirty="0"/>
              <a:t> – это измерительный прибор, который используется для наблюдения, измерения и записи временных и амплитудных параметров электрического сигнала, подаваемого на его </a:t>
            </a:r>
            <a:r>
              <a:rPr lang="ru-RU" sz="2000" dirty="0" smtClean="0"/>
              <a:t>вход.</a:t>
            </a:r>
            <a:br>
              <a:rPr lang="ru-RU" sz="2000" dirty="0" smtClean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>Для получения осциллограммы напряжений на входе и выходе выпрямителя </a:t>
            </a:r>
            <a:r>
              <a:rPr lang="ru-RU" sz="2000" dirty="0" smtClean="0"/>
              <a:t>необходимо</a:t>
            </a:r>
            <a:r>
              <a:rPr lang="ru-RU" sz="2000" dirty="0"/>
              <a:t>:</a:t>
            </a:r>
            <a:br>
              <a:rPr lang="ru-RU" sz="2000" dirty="0"/>
            </a:br>
            <a:r>
              <a:rPr lang="ru-RU" sz="2000" dirty="0" smtClean="0"/>
              <a:t>- открыть </a:t>
            </a:r>
            <a:r>
              <a:rPr lang="ru-RU" sz="2000" dirty="0"/>
              <a:t>осциллограф;</a:t>
            </a:r>
            <a:br>
              <a:rPr lang="ru-RU" sz="2000" dirty="0"/>
            </a:br>
            <a:r>
              <a:rPr lang="ru-RU" sz="2000" dirty="0" smtClean="0"/>
              <a:t>- задать </a:t>
            </a:r>
            <a:r>
              <a:rPr lang="ru-RU" sz="2000" dirty="0"/>
              <a:t>время равное </a:t>
            </a:r>
            <a:r>
              <a:rPr lang="ru-RU" sz="2000" dirty="0" smtClean="0"/>
              <a:t>10 </a:t>
            </a:r>
            <a:r>
              <a:rPr lang="ru-RU" sz="2000" dirty="0" err="1" smtClean="0"/>
              <a:t>мс</a:t>
            </a:r>
            <a:r>
              <a:rPr lang="ru-RU" sz="2000" dirty="0"/>
              <a:t>,</a:t>
            </a:r>
            <a:br>
              <a:rPr lang="ru-RU" sz="2000" dirty="0"/>
            </a:br>
            <a:r>
              <a:rPr lang="ru-RU" sz="2000" dirty="0" smtClean="0"/>
              <a:t>- задать </a:t>
            </a:r>
            <a:r>
              <a:rPr lang="ru-RU" sz="2000" dirty="0"/>
              <a:t>напряжение на канале А равное </a:t>
            </a:r>
            <a:r>
              <a:rPr lang="ru-RU" sz="2000" dirty="0" smtClean="0"/>
              <a:t>10 </a:t>
            </a:r>
            <a:r>
              <a:rPr lang="ru-RU" sz="2000" dirty="0"/>
              <a:t>В,</a:t>
            </a:r>
            <a:br>
              <a:rPr lang="ru-RU" sz="2000" dirty="0"/>
            </a:br>
            <a:r>
              <a:rPr lang="ru-RU" sz="2000" dirty="0" smtClean="0"/>
              <a:t>- задать </a:t>
            </a:r>
            <a:r>
              <a:rPr lang="ru-RU" sz="2000" dirty="0"/>
              <a:t>напряжение на канале В равное </a:t>
            </a:r>
            <a:r>
              <a:rPr lang="ru-RU" sz="2000" dirty="0" smtClean="0"/>
              <a:t>10 </a:t>
            </a:r>
            <a:r>
              <a:rPr lang="ru-RU" sz="2000" dirty="0"/>
              <a:t>В;</a:t>
            </a:r>
            <a:br>
              <a:rPr lang="ru-RU" sz="2000" dirty="0"/>
            </a:br>
            <a:r>
              <a:rPr lang="ru-RU" sz="2000" dirty="0" smtClean="0"/>
              <a:t>- включить схему.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656375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78000"/>
            <a:ext cx="8100000" cy="64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23248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5760640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ru-RU" sz="2000" dirty="0" smtClean="0"/>
              <a:t>Изменять </a:t>
            </a:r>
            <a:r>
              <a:rPr lang="ru-RU" sz="2000" dirty="0"/>
              <a:t>ток </a:t>
            </a:r>
            <a:r>
              <a:rPr lang="ru-RU" sz="2000" dirty="0" smtClean="0"/>
              <a:t>нагрузки, </a:t>
            </a:r>
            <a:r>
              <a:rPr lang="ru-RU" sz="2000" dirty="0" smtClean="0"/>
              <a:t>изменяя сопротивление </a:t>
            </a:r>
            <a:r>
              <a:rPr lang="en-US" sz="2000" dirty="0" smtClean="0"/>
              <a:t>R</a:t>
            </a:r>
            <a:r>
              <a:rPr lang="ru-RU" sz="2000" dirty="0" smtClean="0"/>
              <a:t>н, </a:t>
            </a:r>
            <a:r>
              <a:rPr lang="ru-RU" sz="2000" dirty="0" smtClean="0"/>
              <a:t>в диапазоне  от 10 до 200 Ом, снять </a:t>
            </a:r>
            <a:r>
              <a:rPr lang="ru-RU" sz="2000" dirty="0"/>
              <a:t>внешнюю характеристику </a:t>
            </a:r>
            <a:r>
              <a:rPr lang="ru-RU" sz="2000" dirty="0" smtClean="0"/>
              <a:t> </a:t>
            </a:r>
            <a:r>
              <a:rPr lang="en-US" sz="2000" dirty="0" smtClean="0"/>
              <a:t>U</a:t>
            </a:r>
            <a:r>
              <a:rPr lang="ru-RU" sz="2000" dirty="0"/>
              <a:t>= </a:t>
            </a:r>
            <a:r>
              <a:rPr lang="en-US" sz="2000" dirty="0"/>
              <a:t>f</a:t>
            </a:r>
            <a:r>
              <a:rPr lang="ru-RU" sz="2000" dirty="0"/>
              <a:t>(</a:t>
            </a:r>
            <a:r>
              <a:rPr lang="en-US" sz="2000" dirty="0"/>
              <a:t>I</a:t>
            </a:r>
            <a:r>
              <a:rPr lang="ru-RU" sz="2000" dirty="0"/>
              <a:t>) </a:t>
            </a:r>
            <a:r>
              <a:rPr lang="ru-RU" sz="2000" dirty="0" err="1"/>
              <a:t>двухполупериодного</a:t>
            </a:r>
            <a:r>
              <a:rPr lang="ru-RU" sz="2000" dirty="0"/>
              <a:t> выпрямителя, работающего на активно-емкостную нагрузку. Зарисовать осциллограмму напряжения на нагрузке </a:t>
            </a:r>
            <a:r>
              <a:rPr lang="en-US" sz="2000" dirty="0"/>
              <a:t>R</a:t>
            </a:r>
            <a:r>
              <a:rPr lang="ru-RU" sz="2000" dirty="0"/>
              <a:t>н. Результаты измерений </a:t>
            </a:r>
            <a:r>
              <a:rPr lang="ru-RU" sz="2000" dirty="0" smtClean="0"/>
              <a:t>занести </a:t>
            </a:r>
            <a:r>
              <a:rPr lang="ru-RU" sz="2000" dirty="0"/>
              <a:t>в </a:t>
            </a:r>
            <a:r>
              <a:rPr lang="ru-RU" sz="2000" dirty="0" smtClean="0"/>
              <a:t>таблицу.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380193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78000"/>
            <a:ext cx="8100000" cy="64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49951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5760640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ru-RU" sz="2000" dirty="0" smtClean="0"/>
              <a:t>Исследовать </a:t>
            </a:r>
            <a:r>
              <a:rPr lang="ru-RU" sz="2000" dirty="0"/>
              <a:t>влияние аварийных режимов выпрямителя на форму выпрямленного напряжения при отключенном сглаживающем </a:t>
            </a:r>
            <a:r>
              <a:rPr lang="ru-RU" sz="2000" dirty="0" smtClean="0"/>
              <a:t>фильтре. </a:t>
            </a:r>
            <a:r>
              <a:rPr lang="ru-RU" sz="2000" dirty="0"/>
              <a:t>Замкнуть диод </a:t>
            </a:r>
            <a:r>
              <a:rPr lang="en-US" sz="2000" dirty="0"/>
              <a:t>VD</a:t>
            </a:r>
            <a:r>
              <a:rPr lang="ru-RU" sz="2000" dirty="0" smtClean="0"/>
              <a:t>2 используя  переключатель  </a:t>
            </a:r>
            <a:r>
              <a:rPr lang="en-US" sz="2000" dirty="0" smtClean="0"/>
              <a:t>J2</a:t>
            </a:r>
            <a:r>
              <a:rPr lang="ru-RU" sz="2000" dirty="0" smtClean="0"/>
              <a:t>, </a:t>
            </a:r>
            <a:r>
              <a:rPr lang="ru-RU" sz="2000" dirty="0"/>
              <a:t>зарисовать осциллограмму напряжения на нагрузке </a:t>
            </a:r>
            <a:r>
              <a:rPr lang="en-US" sz="2000" dirty="0"/>
              <a:t>R</a:t>
            </a:r>
            <a:r>
              <a:rPr lang="ru-RU" sz="2000" dirty="0"/>
              <a:t>н.</a:t>
            </a:r>
          </a:p>
        </p:txBody>
      </p:sp>
    </p:spTree>
    <p:extLst>
      <p:ext uri="{BB962C8B-B14F-4D97-AF65-F5344CB8AC3E}">
        <p14:creationId xmlns:p14="http://schemas.microsoft.com/office/powerpoint/2010/main" val="3497396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78000"/>
            <a:ext cx="8100000" cy="64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96234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5760640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ru-RU" sz="2000" dirty="0"/>
              <a:t>С</a:t>
            </a:r>
            <a:r>
              <a:rPr lang="ru-RU" sz="2000" dirty="0" smtClean="0"/>
              <a:t>равнить </a:t>
            </a:r>
            <a:r>
              <a:rPr lang="ru-RU" sz="2000" dirty="0"/>
              <a:t>полученные теоретические и практические </a:t>
            </a:r>
            <a:r>
              <a:rPr lang="ru-RU" sz="2000" dirty="0" smtClean="0"/>
              <a:t>данные</a:t>
            </a:r>
            <a:r>
              <a:rPr lang="ru-RU" sz="2000" dirty="0"/>
              <a:t>.</a:t>
            </a:r>
            <a:br>
              <a:rPr lang="ru-RU" sz="2000" dirty="0"/>
            </a:br>
            <a:r>
              <a:rPr lang="ru-RU" sz="2000" dirty="0" smtClean="0"/>
              <a:t>Сделать вывод о проделанной работе.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692475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6048672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ru-RU" sz="200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Заключение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>Сочетание лабораторного практикума на традиционных лабораторных стендах с виртуальными лабораторными работами позволяет глубже осваивать изучаемый материал. Следует отметить, что при использовании виртуальных лабораторных работ возможно изучение процессов, протекающих в течение короткого промежутка </a:t>
            </a:r>
            <a:r>
              <a:rPr lang="ru-RU" sz="2000" dirty="0" smtClean="0"/>
              <a:t>времени. </a:t>
            </a:r>
            <a:br>
              <a:rPr lang="ru-RU" sz="2000" dirty="0" smtClean="0"/>
            </a:br>
            <a:r>
              <a:rPr lang="ru-RU" sz="2000" dirty="0" smtClean="0"/>
              <a:t>Рассматриваемая </a:t>
            </a:r>
            <a:r>
              <a:rPr lang="ru-RU" sz="2000" dirty="0"/>
              <a:t>в работе программная среда </a:t>
            </a:r>
            <a:r>
              <a:rPr lang="ru-RU" sz="2000" dirty="0" err="1"/>
              <a:t>National</a:t>
            </a:r>
            <a:r>
              <a:rPr lang="ru-RU" sz="2000" dirty="0"/>
              <a:t> </a:t>
            </a:r>
            <a:r>
              <a:rPr lang="ru-RU" sz="2000" dirty="0" err="1"/>
              <a:t>Instruments</a:t>
            </a:r>
            <a:r>
              <a:rPr lang="ru-RU" sz="2000" dirty="0"/>
              <a:t> </a:t>
            </a:r>
            <a:r>
              <a:rPr lang="ru-RU" sz="2000" dirty="0" err="1"/>
              <a:t>Multisim</a:t>
            </a:r>
            <a:r>
              <a:rPr lang="ru-RU" sz="2000" dirty="0"/>
              <a:t> позволяет объединить процессы разработки электронных устройств и их тестирования на основе технологии виртуальных приборов для учебных и производственных целей.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Использование </a:t>
            </a:r>
            <a:r>
              <a:rPr lang="ru-RU" sz="2000" dirty="0"/>
              <a:t>виртуальных лабораторных работ совместно с традиционными работами, выполняемыми на лабораторных стендах, позволяет показать эффективность в применении виртуального лабораторного практикума, высокую точность получаемых результатов и быстроту выполнения лабораторных работ</a:t>
            </a:r>
            <a:r>
              <a:rPr lang="ru-RU" sz="2000" dirty="0" smtClean="0"/>
              <a:t>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945153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сность">
  <a:themeElements>
    <a:clrScheme name="Ясность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Ясность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214</TotalTime>
  <Words>445</Words>
  <Application>Microsoft Office PowerPoint</Application>
  <PresentationFormat>Экран (4:3)</PresentationFormat>
  <Paragraphs>22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Ясность</vt:lpstr>
      <vt:lpstr>Организация проведения лабораторных работ с использованием программы виртуального моделирования Multisim</vt:lpstr>
      <vt:lpstr>Суть лабораторной работы скрыта в ее названии. Она подразумевает проведение и анализ определенного исследования, результаты которого получены опытным путем в специально оборудованном помещении – лаборатории. Исходя из сущности проведения таких работ, лабораторный практикум определяет целью лабораторной работы глубокое изучение учащимися различных явлений и законов.</vt:lpstr>
      <vt:lpstr>Цели</vt:lpstr>
      <vt:lpstr>Используя программный пакет Multisim, мной разработаны виртуальные лабораторные работы по дисциплине «Основы электроники и микропроцессорной техники» на темы: исследование  полупроводниковых диодов, исследование биполярного и полевого транзисторов, исследование тиристора, исследование однофазных выпрямителей и сглаживающих фильтров, исследование многокаскадного усилителя с обратной связью, исследование  LC и RC-генератора, исследование логических элементов, исследование триггеров, исследование двоичного счетчика и дешифратора и другие. Основой проведения лабораторных работ является симуляция.</vt:lpstr>
      <vt:lpstr>Симуляция  —  это математический метод эмуляции поведения схемы. С помощью симуляции можно определить многие свойства схемы без физической сборки схемы или использования реальных приборов. Хотя Multisim  делает симуляцию интуитивно простой, технология, поддерживающая скорость и точность симуляции, как и простоту использования, достаточно сложна.  Для просмотра результатов симуляции нужно использовать либо виртуальный прибор, либо запустить анализ для отображения вывода симуляции. Этот вывод будет включать комбинированные результаты всех моделирующих машин Multisim.</vt:lpstr>
      <vt:lpstr>Интерфейс пользователя Multisim состоит из нескольких основных элементов, которые представлены на рисунке</vt:lpstr>
      <vt:lpstr>Рассмотрим пример виртуальной лабораторной работы по «Основам электроники и микропроцессорной техники» на тему: «Исследование однофазных выпрямителей и сглаживающих фильтров».</vt:lpstr>
      <vt:lpstr>Цель работы: Исследовать однофазный выпрямитель и сглаживающий фильтр (накопительная емкость); влияние аварийных режимов выпрямителя на форму выпрямленного напряжения.  Оборудование: ПЭВМ с ОС Windows XP и выше.  Задание:  - собрать схему лабораторной установки;  - задать параметры время и напряжение на канале А и В виртуального осциллографа;  - получить осциллограммы напряжений на входе и выходе выпрямителя при разных характерах нагрузки;  - изменяя ток нагрузки с помощью Rн снять внешнюю характеристику     U= f(I) при разных характерах нагрузки;  - исследовать влияние аварийных режимов выпрямителя на форму выпрямленного напряжения при отключенном сглаживающем фильтре; - сравнить полученные теоретические и практические данные;  - сделать вывод.</vt:lpstr>
      <vt:lpstr>В среде моделирования электронных схем Multisim выполнена сборка и отладка электрической схемы. Схема содержит : генератор переменного тока V1, переключатели J1 и J2, диодную сборку D1 (диодный мост), резисторы R1 и R2, конденсатор C1.  Используя окно свойств для каждого элемента, были заданы параметры: генератор переменного тока с напряжением 20 В, диодная сборка 3N259,  резисторы с сопротивлением R1= 100Ом и R2= 1Ом, конденсатор C1 с емкостью 270 мкФ. Так же установлены и подключены измерительные приборы: U1 – вольтметр постоянного тока , с внутренним сопротивлением 10МОм; U2 – амперметр постоянного тока с внутренним сопротивлением 1нОм; XSC1- двухканальный осциллограф. Виртуальная установка готова к симуляции.</vt:lpstr>
      <vt:lpstr>Презентация PowerPoint</vt:lpstr>
      <vt:lpstr>Осциллограф – это измерительный прибор, который используется для наблюдения, измерения и записи временных и амплитудных параметров электрического сигнала, подаваемого на его вход.  Для получения осциллограммы напряжений на входе и выходе выпрямителя необходимо: - открыть осциллограф; - задать время равное 10 мс, - задать напряжение на канале А равное 10 В, - задать напряжение на канале В равное 10 В; - включить схему.</vt:lpstr>
      <vt:lpstr>Презентация PowerPoint</vt:lpstr>
      <vt:lpstr>Изменять ток нагрузки, изменяя сопротивление Rн, в диапазоне  от 10 до 200 Ом, снять внешнюю характеристику  U= f(I) двухполупериодного выпрямителя, работающего на активно-емкостную нагрузку. Зарисовать осциллограмму напряжения на нагрузке Rн. Результаты измерений занести в таблицу.</vt:lpstr>
      <vt:lpstr>Презентация PowerPoint</vt:lpstr>
      <vt:lpstr>Исследовать влияние аварийных режимов выпрямителя на форму выпрямленного напряжения при отключенном сглаживающем фильтре. Замкнуть диод VD2 используя  переключатель  J2, зарисовать осциллограмму напряжения на нагрузке Rн.</vt:lpstr>
      <vt:lpstr>Презентация PowerPoint</vt:lpstr>
      <vt:lpstr>Сравнить полученные теоретические и практические данные. Сделать вывод о проделанной работе.</vt:lpstr>
      <vt:lpstr>Заключение Сочетание лабораторного практикума на традиционных лабораторных стендах с виртуальными лабораторными работами позволяет глубже осваивать изучаемый материал. Следует отметить, что при использовании виртуальных лабораторных работ возможно изучение процессов, протекающих в течение короткого промежутка времени.  Рассматриваемая в работе программная среда National Instruments Multisim позволяет объединить процессы разработки электронных устройств и их тестирования на основе технологии виртуальных приборов для учебных и производственных целей.  Использование виртуальных лабораторных работ совместно с традиционными работами, выполняемыми на лабораторных стендах, позволяет показать эффективность в применении виртуального лабораторного практикума, высокую точность получаемых результатов и быстроту выполнения лабораторных работ.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Организация проведения лабораторных работ с использованием программы виртуального моделирования Multisim</dc:title>
  <dc:creator>BEST</dc:creator>
  <cp:lastModifiedBy>Admin</cp:lastModifiedBy>
  <cp:revision>20</cp:revision>
  <dcterms:created xsi:type="dcterms:W3CDTF">2018-03-01T18:05:16Z</dcterms:created>
  <dcterms:modified xsi:type="dcterms:W3CDTF">2018-03-02T11:19:28Z</dcterms:modified>
</cp:coreProperties>
</file>